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0" r:id="rId4"/>
    <p:sldId id="284" r:id="rId5"/>
    <p:sldId id="292" r:id="rId6"/>
    <p:sldId id="295" r:id="rId7"/>
    <p:sldId id="293" r:id="rId8"/>
    <p:sldId id="294" r:id="rId9"/>
    <p:sldId id="296" r:id="rId10"/>
    <p:sldId id="283" r:id="rId11"/>
    <p:sldId id="297" r:id="rId12"/>
    <p:sldId id="298" r:id="rId13"/>
    <p:sldId id="299" r:id="rId14"/>
    <p:sldId id="300" r:id="rId15"/>
    <p:sldId id="301" r:id="rId16"/>
    <p:sldId id="302" r:id="rId17"/>
    <p:sldId id="285" r:id="rId18"/>
    <p:sldId id="291" r:id="rId19"/>
    <p:sldId id="290" r:id="rId20"/>
    <p:sldId id="27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81E6B"/>
    <a:srgbClr val="6A1039"/>
    <a:srgbClr val="6C0E5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6439" autoAdjust="0"/>
  </p:normalViewPr>
  <p:slideViewPr>
    <p:cSldViewPr>
      <p:cViewPr>
        <p:scale>
          <a:sx n="66" d="100"/>
          <a:sy n="66" d="100"/>
        </p:scale>
        <p:origin x="-948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EA8B5-1E69-4B47-B30D-010C07C26270}" type="datetimeFigureOut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CABFA-7087-4252-9FDD-962A3B93C1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35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02954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063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ko-KR" altLang="en-US" baseline="0" dirty="0" smtClean="0"/>
              <a:t>  구성도 기능설명 동영상 완성도 제약조건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74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사용자가 언제 어디서나 자신이 측정한 건강정보를 </a:t>
            </a:r>
            <a:r>
              <a:rPr lang="ko-KR" altLang="en-US" dirty="0" err="1" smtClean="0"/>
              <a:t>모바일기기의</a:t>
            </a:r>
            <a:r>
              <a:rPr lang="ko-KR" altLang="en-US" dirty="0" smtClean="0"/>
              <a:t> 어플리케이션을 통해서 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목적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사용자가 본인의 건강상태를 간편하게 볼 수 있기 때문에 사용자가 좀더 본인의 건강상태를 파악할 수 있어서</a:t>
            </a:r>
            <a:endParaRPr lang="en-US" altLang="ko-KR" dirty="0" smtClean="0"/>
          </a:p>
          <a:p>
            <a:r>
              <a:rPr lang="ko-KR" altLang="en-US" dirty="0" smtClean="0"/>
              <a:t>국민건강 증진에 기여할 수 있을 것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040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화면</a:t>
            </a:r>
            <a:r>
              <a:rPr lang="ko-KR" altLang="en-US" baseline="0" dirty="0" smtClean="0"/>
              <a:t> 및 로그인 화면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계정이 없을 경우 회원가입을 누르면 다음과 같은 회원가입 화면 구성이 되고 각 </a:t>
            </a:r>
            <a:r>
              <a:rPr lang="ko-KR" altLang="en-US" baseline="0" dirty="0" err="1" smtClean="0"/>
              <a:t>입력창에</a:t>
            </a:r>
            <a:r>
              <a:rPr lang="ko-KR" altLang="en-US" baseline="0" dirty="0" smtClean="0"/>
              <a:t> 정보 입력 후 가입을 완료한다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정상적인 계정이 등록되면 </a:t>
            </a:r>
            <a:r>
              <a:rPr lang="en-US" altLang="ko-KR" dirty="0" smtClean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CABFA-7087-4252-9FDD-962A3B93C1A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66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0DA5-F135-4139-93DC-B0D98E897A47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9BB8-07B3-476C-AAD4-2463198CEB6B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D6C-7FC8-4818-A223-BB1787CFCF57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9517-D99E-44A3-A628-EE8466B22586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2E4C-D39F-4FD0-8C8E-A7DC07D408C3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06F0-5F87-4E90-9CDB-CE7BCC6B6F3C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0B9C-136F-4A8C-99F3-F4B62F86F62C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15D5-4442-4A18-912D-425297A6DC5B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0F07-6041-4B36-9DE5-D21C681440E2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A0C4-FE45-448C-8A00-09DD7F3A8740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7C7D-17B9-432A-8D18-1D71ED58DDAF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5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A6492-26CC-40B0-AD66-D2FCA12E781F}" type="datetime1">
              <a:rPr lang="ko-KR" altLang="en-US" smtClean="0"/>
              <a:pPr/>
              <a:t>2014-11-29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B2EEB-F1AF-46EB-984F-2EE790ECE3A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192343"/>
            <a:ext cx="9142412" cy="245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타원 38"/>
          <p:cNvSpPr/>
          <p:nvPr/>
        </p:nvSpPr>
        <p:spPr>
          <a:xfrm>
            <a:off x="2000232" y="3500438"/>
            <a:ext cx="714380" cy="71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929058" y="3500438"/>
            <a:ext cx="714380" cy="71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643570" y="3500438"/>
            <a:ext cx="714380" cy="71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72330" y="3357562"/>
            <a:ext cx="714380" cy="71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57488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43438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929454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357290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428992" y="3500438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71538" y="3643314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286512" y="3786190"/>
            <a:ext cx="714380" cy="7143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429388" y="3571876"/>
            <a:ext cx="428628" cy="42862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382903" y="2564904"/>
            <a:ext cx="6141425" cy="76944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모바일</a:t>
            </a:r>
            <a:r>
              <a:rPr lang="ko-KR" altLang="en-US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건강관리 시스템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/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51" name="직사각형 50"/>
          <p:cNvSpPr/>
          <p:nvPr/>
        </p:nvSpPr>
        <p:spPr>
          <a:xfrm>
            <a:off x="0" y="3429000"/>
            <a:ext cx="9144000" cy="1643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0" y="340614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32610" y="3429000"/>
            <a:ext cx="1980030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캡스톤프로젝트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2014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12. 02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/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63888" y="6033482"/>
            <a:ext cx="2041504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2000" spc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명지대학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교</a:t>
            </a:r>
            <a:endParaRPr lang="en-US" altLang="ko-KR" sz="2000" dirty="0" smtClean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/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ko-KR" altLang="en-US" sz="20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컴퓨터공학과</a:t>
            </a:r>
            <a:endParaRPr lang="en-US" altLang="ko-KR" sz="2000" spc="300" dirty="0" smtClean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/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51394" y="4643446"/>
            <a:ext cx="2581476" cy="147732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조 </a:t>
            </a:r>
            <a:r>
              <a:rPr lang="en-US" altLang="ko-KR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OpenHG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팀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장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이정구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60092508</a:t>
            </a:r>
          </a:p>
          <a:p>
            <a:pPr algn="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팀원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장혜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정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60112410</a:t>
            </a:r>
          </a:p>
          <a:p>
            <a:pPr algn="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임진환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60082382</a:t>
            </a:r>
          </a:p>
          <a:p>
            <a:pPr algn="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전태영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60082388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-0.02413 -0.01944 -0.04809 -0.03866 -0.03802 -0.06019 C -0.02795 -0.08194 0.0585 -0.10787 0.06041 -0.13056 C 0.06232 -0.15347 0.01771 -0.17546 -0.02691 -0.196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-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C 0.00105 -0.00093 0.00226 -0.00116 0.02553 -0.00811 C 0.04879 -0.01505 0.14011 -0.0176 0.13976 -0.04167 C 0.13941 -0.06505 0.0066 -0.11551 0.02379 -0.1507 C 0.04098 -0.18588 0.14185 -0.21898 0.24289 -0.2516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1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5 3.33333E-6 C 0.05729 -0.01829 0.09375 -0.03635 0.08489 -0.05186 C 0.07604 -0.06736 -0.02448 -0.07848 -0.03229 -0.09329 C -0.03993 -0.10811 -0.00087 -0.12477 0.03837 -0.1412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62 -0.02199 0.13924 -0.04352 0.13976 -0.06782 C 0.14028 -0.09213 0.01615 -0.12176 0.00313 -0.14699 C -0.0099 -0.17269 0.02604 -0.1963 0.06198 -0.2199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23 C 0.00174 -0.00024 0.00417 -0.00047 -0.01337 -0.01735 C -0.0309 -0.03423 -0.11788 -0.06823 -0.10556 -0.10199 C -0.09323 -0.13599 0.05608 -0.18456 0.06111 -0.21971 C 0.06615 -0.25509 -0.00469 -0.28493 -0.07535 -0.3143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1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C 0.00677 -0.01158 0.01354 -0.02292 0.01285 -0.04398 C 0.01216 -0.06505 -0.00781 -0.10116 -0.00468 -0.12686 C -0.00156 -0.15278 0.01511 -0.17593 0.03177 -0.19885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C -0.05469 -0.0213 -0.10937 -0.0419 -0.10174 -0.06597 C -0.0941 -0.08958 0.03785 -0.11713 0.04601 -0.14282 C 0.05417 -0.16875 0.00087 -0.19468 -0.05243 -0.2199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-1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324 C -0.00487 0.00417 -0.00972 0.00532 0.00782 -0.00069 C 0.02535 -0.00671 0.10678 -0.0162 0.10469 -0.03218 C 0.10261 -0.04792 0.00209 -0.07685 -0.00487 -0.0956 C -0.01181 -0.11412 0.0257 -0.12917 0.06337 -0.14398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-7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C 0.04878 -0.01389 0.09757 -0.02778 0.0809 -0.04329 C 0.06424 -0.05834 -0.08038 -0.06574 -0.1 -0.09213 C -0.11962 -0.11829 -0.0408 -0.17593 -0.03663 -0.2007 C -0.03247 -0.22523 -0.05365 -0.23357 -0.07465 -0.24121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-1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C 0.00677 -0.01158 0.01354 -0.02292 0.01285 -0.04398 C 0.01216 -0.06505 -0.00781 -0.10116 -0.00468 -0.12686 C -0.00156 -0.15278 0.01511 -0.17593 0.03177 -0.19885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C -0.02413 -0.01944 -0.04809 -0.03866 -0.03802 -0.06019 C -0.02795 -0.08194 0.0585 -0.10787 0.06041 -0.13056 C 0.06232 -0.15347 0.01771 -0.17546 -0.02691 -0.19699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" y="-9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3.33333E-6 C 0.01597 -0.01157 0.02709 -0.02291 0.02587 -0.04398 C 0.02483 -0.06504 -0.00781 -0.10115 -0.00278 -0.12685 C 0.00226 -0.15277 0.02952 -0.17592 0.05695 -0.19884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-1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0.40949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5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8" grpId="0"/>
      <p:bldP spid="52" grpId="0" animBg="1"/>
      <p:bldP spid="52" grpId="1" animBg="1"/>
      <p:bldP spid="52" grpId="2" animBg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835696" y="2368201"/>
            <a:ext cx="5832648" cy="3197554"/>
            <a:chOff x="1835696" y="2368201"/>
            <a:chExt cx="5832648" cy="319755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556" t="1025" r="3985" b="2910"/>
            <a:stretch/>
          </p:blipFill>
          <p:spPr>
            <a:xfrm>
              <a:off x="4836932" y="2570641"/>
              <a:ext cx="2831412" cy="23377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0" name="뺄셈 기호 29"/>
            <p:cNvSpPr/>
            <p:nvPr/>
          </p:nvSpPr>
          <p:spPr>
            <a:xfrm>
              <a:off x="3504503" y="3297904"/>
              <a:ext cx="1536046" cy="867966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46169" y="5133707"/>
              <a:ext cx="155833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측정장비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99073" y="5081701"/>
              <a:ext cx="1558334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커넥터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(PC)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284" t="2839" r="2611" b="3723"/>
            <a:stretch/>
          </p:blipFill>
          <p:spPr>
            <a:xfrm>
              <a:off x="1835696" y="2368201"/>
              <a:ext cx="2088232" cy="271698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시스템구성도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269478" y="1881014"/>
            <a:ext cx="2742681" cy="3953423"/>
            <a:chOff x="-1186903" y="2408556"/>
            <a:chExt cx="2406416" cy="346871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186903" y="2408556"/>
              <a:ext cx="2406416" cy="29411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8" name="직사각형 37"/>
            <p:cNvSpPr/>
            <p:nvPr/>
          </p:nvSpPr>
          <p:spPr>
            <a:xfrm>
              <a:off x="-880363" y="5373216"/>
              <a:ext cx="1594711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서</a:t>
              </a:r>
              <a:r>
                <a:rPr lang="ko-KR" altLang="en-US" dirty="0">
                  <a:solidFill>
                    <a:schemeClr val="tx1"/>
                  </a:solidFill>
                </a:rPr>
                <a:t>버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645182" y="1785926"/>
            <a:ext cx="2147617" cy="4268512"/>
            <a:chOff x="-828600" y="2007322"/>
            <a:chExt cx="2147617" cy="42685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895" t="3915" r="6959" b="3435"/>
            <a:stretch/>
          </p:blipFill>
          <p:spPr>
            <a:xfrm>
              <a:off x="-828600" y="2007322"/>
              <a:ext cx="2147617" cy="385833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9" name="직사각형 48"/>
            <p:cNvSpPr/>
            <p:nvPr/>
          </p:nvSpPr>
          <p:spPr>
            <a:xfrm>
              <a:off x="-540568" y="5877272"/>
              <a:ext cx="1656184" cy="398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스마트폰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왼쪽 화살표 45"/>
          <p:cNvSpPr/>
          <p:nvPr/>
        </p:nvSpPr>
        <p:spPr>
          <a:xfrm>
            <a:off x="4365477" y="4797152"/>
            <a:ext cx="710579" cy="4416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왼쪽 화살표 51"/>
          <p:cNvSpPr/>
          <p:nvPr/>
        </p:nvSpPr>
        <p:spPr>
          <a:xfrm rot="14063062">
            <a:off x="6344364" y="3096144"/>
            <a:ext cx="648072" cy="4416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304639" y="1857364"/>
            <a:ext cx="569518" cy="487187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측정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정보</a:t>
            </a:r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9545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-0.02743 -0.2465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22881 0.1789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 L 0.17223 0.4458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2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20503 0.15949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0.43519 L -0.31597 0.4247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49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2" grpId="0" animBg="1"/>
      <p:bldP spid="51" grpId="0" animBg="1"/>
      <p:bldP spid="51" grpId="1" animBg="1"/>
      <p:bldP spid="5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348" y="128586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Web 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어플리케이션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42873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43050"/>
            <a:ext cx="914400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직사각형 32"/>
          <p:cNvSpPr/>
          <p:nvPr/>
        </p:nvSpPr>
        <p:spPr>
          <a:xfrm>
            <a:off x="7429520" y="1857364"/>
            <a:ext cx="1071570" cy="35719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285852" y="1928802"/>
            <a:ext cx="7009611" cy="3548073"/>
            <a:chOff x="1285852" y="1928802"/>
            <a:chExt cx="7009611" cy="354807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1928802"/>
              <a:ext cx="5174269" cy="2767018"/>
            </a:xfrm>
            <a:prstGeom prst="rect">
              <a:avLst/>
            </a:prstGeom>
            <a:noFill/>
            <a:ln w="38100" cmpd="sng">
              <a:solidFill>
                <a:srgbClr val="7030A0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28926" y="3000372"/>
              <a:ext cx="5366537" cy="2476503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2802728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428736"/>
            <a:ext cx="8143932" cy="480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571612"/>
            <a:ext cx="7715304" cy="407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5" y="1571612"/>
            <a:ext cx="7682953" cy="407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357298"/>
            <a:ext cx="750099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4422"/>
            <a:ext cx="914400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8001024" y="1785926"/>
            <a:ext cx="428628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1785926"/>
            <a:ext cx="75723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모서리가 둥근 직사각형 13"/>
          <p:cNvSpPr/>
          <p:nvPr/>
        </p:nvSpPr>
        <p:spPr>
          <a:xfrm>
            <a:off x="3714744" y="4714884"/>
            <a:ext cx="1285884" cy="928694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571480"/>
            <a:ext cx="6572296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1571612"/>
            <a:ext cx="6572296" cy="488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5500694" y="1643050"/>
            <a:ext cx="2428892" cy="1857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00166" y="4714884"/>
            <a:ext cx="4143404" cy="1857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fusioncharts-xt-bann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357430"/>
            <a:ext cx="28575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428736"/>
            <a:ext cx="5563263" cy="493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12"/>
          <p:cNvGrpSpPr/>
          <p:nvPr/>
        </p:nvGrpSpPr>
        <p:grpSpPr>
          <a:xfrm>
            <a:off x="3857620" y="928670"/>
            <a:ext cx="4950667" cy="3714776"/>
            <a:chOff x="3857620" y="928670"/>
            <a:chExt cx="4950667" cy="371477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7620" y="928670"/>
              <a:ext cx="4950667" cy="3714776"/>
            </a:xfrm>
            <a:prstGeom prst="rect">
              <a:avLst/>
            </a:prstGeom>
            <a:noFill/>
            <a:ln w="25400">
              <a:solidFill>
                <a:srgbClr val="7030A0"/>
              </a:solidFill>
              <a:miter lim="800000"/>
              <a:headEnd/>
              <a:tailEnd/>
            </a:ln>
            <a:effectLst/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29124" y="1500174"/>
              <a:ext cx="3781418" cy="240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206498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시연 동영상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시연 동영상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0431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206498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시연 동영상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시연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228" y="995859"/>
            <a:ext cx="8749544" cy="52785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678" y="949677"/>
            <a:ext cx="8902644" cy="53708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7575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2417650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프로젝트 결과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제약사항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8186" y="2195559"/>
            <a:ext cx="74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●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RFID 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카드 리더기의 출력이 강함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6042" y="2626850"/>
            <a:ext cx="74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프로그래밍으로 출력을 줄임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8185" y="3347700"/>
            <a:ext cx="791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●</a:t>
            </a:r>
            <a:r>
              <a:rPr lang="ko-KR" altLang="en-US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 카드리더기가 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계속적으로 </a:t>
            </a:r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Tagging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하고 있는 카드정보를 중복해서 읽</a:t>
            </a:r>
            <a:r>
              <a:rPr lang="ko-KR" altLang="en-US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음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6042" y="3707740"/>
            <a:ext cx="74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지정된 시간에 같은 카드정보는 처리하지 않</a:t>
            </a:r>
            <a:r>
              <a:rPr lang="ko-KR" altLang="en-US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음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8186" y="4365104"/>
            <a:ext cx="763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●</a:t>
            </a:r>
            <a:r>
              <a:rPr lang="ko-KR" altLang="en-US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 예쁘고 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기능이 많은 그래프는 비용이 비쌈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6042" y="4859868"/>
            <a:ext cx="74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-&gt; Open Source</a:t>
            </a:r>
            <a:r>
              <a:rPr lang="ko-KR" altLang="en-US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 그래프를 어플리케이션에 맞게 변경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967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1624163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70000">
                      <a:schemeClr val="tx1">
                        <a:lumMod val="85000"/>
                        <a:lumOff val="15000"/>
                      </a:schemeClr>
                    </a:gs>
                    <a:gs pos="85000">
                      <a:schemeClr val="tx1"/>
                    </a:gs>
                  </a:gsLst>
                  <a:lin ang="5400000" scaled="0"/>
                </a:gradFill>
                <a:effectLst>
                  <a:outerShdw blurRad="127000" sx="101000" sy="101000" algn="ctr" rotWithShape="0">
                    <a:schemeClr val="tx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Contents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tx1"/>
                  </a:gs>
                  <a:gs pos="70000">
                    <a:schemeClr val="tx1">
                      <a:lumMod val="85000"/>
                      <a:lumOff val="15000"/>
                    </a:schemeClr>
                  </a:gs>
                  <a:gs pos="85000">
                    <a:schemeClr val="tx1"/>
                  </a:gs>
                </a:gsLst>
                <a:lin ang="5400000" scaled="0"/>
              </a:gradFill>
              <a:effectLst>
                <a:outerShdw blurRad="127000" sx="101000" sy="101000" algn="ctr" rotWithShape="0">
                  <a:schemeClr val="tx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4901" y="207401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4901" y="2855838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기능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및 시스템 구성</a:t>
            </a:r>
            <a:endParaRPr lang="en-US" altLang="ko-KR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140587" y="221688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40587" y="2998714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40587" y="4453651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901" y="5045114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Q &amp; A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40587" y="5187990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54901" y="4325034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프로젝트 결과</a:t>
            </a:r>
            <a:endParaRPr lang="en-US" altLang="ko-KR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40587" y="3733571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54901" y="3604954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시연 동영</a:t>
            </a:r>
            <a:r>
              <a:rPr lang="ko-KR" altLang="en-US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상</a:t>
            </a:r>
            <a:endParaRPr lang="en-US" altLang="ko-KR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8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14612" y="3071810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</a:rPr>
              <a:t>Q &amp; A</a:t>
            </a:r>
          </a:p>
        </p:txBody>
      </p:sp>
      <p:sp>
        <p:nvSpPr>
          <p:cNvPr id="11" name="타원 10"/>
          <p:cNvSpPr/>
          <p:nvPr/>
        </p:nvSpPr>
        <p:spPr>
          <a:xfrm>
            <a:off x="2714612" y="3214686"/>
            <a:ext cx="144000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타원 13"/>
          <p:cNvSpPr/>
          <p:nvPr/>
        </p:nvSpPr>
        <p:spPr>
          <a:xfrm>
            <a:off x="6215074" y="3214686"/>
            <a:ext cx="144000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xmlns="" val="656493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2417650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모바일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 건강관리 시스템 이란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60113" y="2778096"/>
            <a:ext cx="3540079" cy="3384376"/>
          </a:xfrm>
          <a:prstGeom prst="ellipse">
            <a:avLst/>
          </a:prstGeom>
          <a:noFill/>
          <a:ln w="889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30424" y="2130024"/>
            <a:ext cx="1283151" cy="1281954"/>
            <a:chOff x="1043608" y="3068960"/>
            <a:chExt cx="2162257" cy="2160240"/>
          </a:xfrm>
        </p:grpSpPr>
        <p:sp>
          <p:nvSpPr>
            <p:cNvPr id="2" name="타원 1"/>
            <p:cNvSpPr/>
            <p:nvPr/>
          </p:nvSpPr>
          <p:spPr>
            <a:xfrm>
              <a:off x="1043608" y="3068960"/>
              <a:ext cx="2160240" cy="21602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43608" y="3564172"/>
              <a:ext cx="2162257" cy="1169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When</a:t>
              </a:r>
              <a:endParaRPr lang="ko-KR" altLang="en-US" sz="28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19684" y="4866328"/>
            <a:ext cx="1300188" cy="1298976"/>
            <a:chOff x="4331351" y="3221360"/>
            <a:chExt cx="2162257" cy="2160240"/>
          </a:xfrm>
        </p:grpSpPr>
        <p:sp>
          <p:nvSpPr>
            <p:cNvPr id="14" name="타원 13"/>
            <p:cNvSpPr/>
            <p:nvPr/>
          </p:nvSpPr>
          <p:spPr>
            <a:xfrm>
              <a:off x="4331351" y="3221360"/>
              <a:ext cx="2160240" cy="21602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331351" y="3716572"/>
              <a:ext cx="2162257" cy="1169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Where</a:t>
              </a:r>
              <a:endParaRPr lang="ko-KR" altLang="en-US" sz="24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72554" y="4866328"/>
            <a:ext cx="1303702" cy="1288884"/>
            <a:chOff x="1043608" y="3112429"/>
            <a:chExt cx="2185075" cy="2160240"/>
          </a:xfrm>
        </p:grpSpPr>
        <p:sp>
          <p:nvSpPr>
            <p:cNvPr id="24" name="타원 23"/>
            <p:cNvSpPr/>
            <p:nvPr/>
          </p:nvSpPr>
          <p:spPr>
            <a:xfrm>
              <a:off x="1068444" y="3112429"/>
              <a:ext cx="2160239" cy="216024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43608" y="3564172"/>
              <a:ext cx="2162257" cy="1169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What</a:t>
              </a:r>
              <a:endParaRPr lang="ko-KR" altLang="en-US" sz="28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707904" y="3714200"/>
            <a:ext cx="1671720" cy="1670161"/>
            <a:chOff x="4331351" y="3221360"/>
            <a:chExt cx="2162257" cy="2160240"/>
          </a:xfrm>
        </p:grpSpPr>
        <p:sp>
          <p:nvSpPr>
            <p:cNvPr id="20" name="타원 19"/>
            <p:cNvSpPr/>
            <p:nvPr/>
          </p:nvSpPr>
          <p:spPr>
            <a:xfrm>
              <a:off x="4331351" y="3221360"/>
              <a:ext cx="2160240" cy="216024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31351" y="3716572"/>
              <a:ext cx="2162257" cy="11698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 smtClean="0"/>
                <a:t>모바일</a:t>
              </a:r>
              <a:endParaRPr lang="en-US" altLang="ko-KR" sz="2000" dirty="0"/>
            </a:p>
            <a:p>
              <a:pPr algn="ctr"/>
              <a:r>
                <a:rPr lang="ko-KR" altLang="en-US" sz="2000" dirty="0" smtClean="0"/>
                <a:t>건강관리</a:t>
              </a:r>
              <a:endParaRPr lang="en-US" altLang="ko-KR" sz="2000" dirty="0" smtClean="0"/>
            </a:p>
            <a:p>
              <a:pPr algn="ctr"/>
              <a:r>
                <a:rPr lang="ko-KR" altLang="en-US" sz="2000" dirty="0" smtClean="0"/>
                <a:t>시스템</a:t>
              </a:r>
              <a:endParaRPr lang="ko-KR" altLang="en-US" sz="2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기능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331640" y="1844824"/>
            <a:ext cx="6640272" cy="4248472"/>
            <a:chOff x="1331640" y="1844824"/>
            <a:chExt cx="6640272" cy="4248472"/>
          </a:xfrm>
        </p:grpSpPr>
        <p:sp>
          <p:nvSpPr>
            <p:cNvPr id="2" name="타원 1"/>
            <p:cNvSpPr/>
            <p:nvPr/>
          </p:nvSpPr>
          <p:spPr>
            <a:xfrm>
              <a:off x="2915816" y="1844824"/>
              <a:ext cx="1584176" cy="158417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건강정보 측정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1331640" y="3143428"/>
              <a:ext cx="1584176" cy="15841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통계정보조회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2915816" y="4509120"/>
              <a:ext cx="1584176" cy="15841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운동하기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조깅</a:t>
              </a:r>
              <a:r>
                <a:rPr lang="en-US" altLang="ko-KR" dirty="0"/>
                <a:t>)</a:t>
              </a:r>
              <a:endParaRPr lang="en-US" altLang="ko-KR" dirty="0" smtClean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300192" y="3038893"/>
              <a:ext cx="1671720" cy="1670161"/>
              <a:chOff x="4331351" y="3221360"/>
              <a:chExt cx="2162257" cy="2160240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4331351" y="3221360"/>
                <a:ext cx="2160240" cy="216024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331351" y="3716572"/>
                <a:ext cx="2162257" cy="1169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/>
                  <a:t>모바일</a:t>
                </a:r>
                <a:endParaRPr lang="en-US" altLang="ko-KR" sz="2000" dirty="0"/>
              </a:p>
              <a:p>
                <a:pPr algn="ctr"/>
                <a:r>
                  <a:rPr lang="ko-KR" altLang="en-US" sz="2000" dirty="0" smtClean="0"/>
                  <a:t>건강관리</a:t>
                </a:r>
                <a:endParaRPr lang="en-US" altLang="ko-KR" sz="2000" dirty="0" smtClean="0"/>
              </a:p>
              <a:p>
                <a:pPr algn="ctr"/>
                <a:r>
                  <a:rPr lang="ko-KR" altLang="en-US" sz="2000" dirty="0" smtClean="0"/>
                  <a:t>시스템</a:t>
                </a:r>
                <a:endParaRPr lang="ko-KR" altLang="en-US" sz="2000" dirty="0"/>
              </a:p>
            </p:txBody>
          </p:sp>
        </p:grpSp>
        <p:sp>
          <p:nvSpPr>
            <p:cNvPr id="4" name="오른쪽 화살표 3"/>
            <p:cNvSpPr/>
            <p:nvPr/>
          </p:nvSpPr>
          <p:spPr>
            <a:xfrm>
              <a:off x="3785605" y="3683488"/>
              <a:ext cx="2088232" cy="50405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0431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어플리케이션 메인 구성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19672" y="2132856"/>
            <a:ext cx="2439988" cy="4059865"/>
            <a:chOff x="1619672" y="2132856"/>
            <a:chExt cx="2439988" cy="4059865"/>
          </a:xfrm>
        </p:grpSpPr>
        <p:pic>
          <p:nvPicPr>
            <p:cNvPr id="1025" name="_x186839672" descr="EMB000008a06e8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132856"/>
              <a:ext cx="2439988" cy="361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881711" y="5792611"/>
              <a:ext cx="19159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첫 화면</a:t>
              </a:r>
              <a:r>
                <a:rPr lang="en-US" altLang="ko-KR" sz="20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lang="ko-KR" altLang="en-US" sz="20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로그인</a:t>
              </a:r>
            </a:p>
          </p:txBody>
        </p:sp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932040" y="2112219"/>
            <a:ext cx="2439988" cy="4080502"/>
            <a:chOff x="4932040" y="2112219"/>
            <a:chExt cx="2439988" cy="4080502"/>
          </a:xfrm>
        </p:grpSpPr>
        <p:pic>
          <p:nvPicPr>
            <p:cNvPr id="1027" name="_x187024168" descr="EMB000008a06e8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112219"/>
              <a:ext cx="2439988" cy="363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247780" y="5792611"/>
              <a:ext cx="1808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회원가입 구성</a:t>
              </a:r>
              <a:endPara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15816" y="4653136"/>
            <a:ext cx="286180" cy="286180"/>
            <a:chOff x="-612576" y="3212976"/>
            <a:chExt cx="286180" cy="286180"/>
          </a:xfrm>
        </p:grpSpPr>
        <p:sp>
          <p:nvSpPr>
            <p:cNvPr id="9" name="타원 8"/>
            <p:cNvSpPr/>
            <p:nvPr/>
          </p:nvSpPr>
          <p:spPr>
            <a:xfrm>
              <a:off x="-612576" y="3212976"/>
              <a:ext cx="286180" cy="286180"/>
            </a:xfrm>
            <a:prstGeom prst="ellipse">
              <a:avLst/>
            </a:prstGeom>
            <a:solidFill>
              <a:schemeClr val="accent2">
                <a:shade val="51000"/>
                <a:satMod val="13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-546810" y="3273544"/>
              <a:ext cx="165044" cy="165044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802728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건강 측정 정보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Picture 7" descr="C:\Users\Administrator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0782" y="2090954"/>
            <a:ext cx="2222435" cy="394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3709072" y="2233855"/>
            <a:ext cx="286180" cy="286180"/>
            <a:chOff x="-612576" y="3212976"/>
            <a:chExt cx="286180" cy="286180"/>
          </a:xfrm>
        </p:grpSpPr>
        <p:sp>
          <p:nvSpPr>
            <p:cNvPr id="25" name="타원 24"/>
            <p:cNvSpPr/>
            <p:nvPr/>
          </p:nvSpPr>
          <p:spPr>
            <a:xfrm>
              <a:off x="-612576" y="3212976"/>
              <a:ext cx="286180" cy="286180"/>
            </a:xfrm>
            <a:prstGeom prst="ellipse">
              <a:avLst/>
            </a:prstGeom>
            <a:solidFill>
              <a:schemeClr val="accent2">
                <a:shade val="51000"/>
                <a:satMod val="13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-546810" y="3273544"/>
              <a:ext cx="165044" cy="165044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2910" y="2602557"/>
            <a:ext cx="3000396" cy="1440160"/>
            <a:chOff x="642910" y="2602557"/>
            <a:chExt cx="3000396" cy="1440160"/>
          </a:xfrm>
        </p:grpSpPr>
        <p:sp>
          <p:nvSpPr>
            <p:cNvPr id="5" name="타원 4"/>
            <p:cNvSpPr/>
            <p:nvPr/>
          </p:nvSpPr>
          <p:spPr>
            <a:xfrm>
              <a:off x="642910" y="2602557"/>
              <a:ext cx="2088232" cy="144016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측정 날짜</a:t>
              </a:r>
              <a:r>
                <a:rPr lang="en-US" altLang="ko-KR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시간 </a:t>
              </a:r>
              <a:endPara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7" name="직선 화살표 연결선 6"/>
            <p:cNvCxnSpPr>
              <a:stCxn id="5" idx="6"/>
            </p:cNvCxnSpPr>
            <p:nvPr/>
          </p:nvCxnSpPr>
          <p:spPr>
            <a:xfrm flipV="1">
              <a:off x="2731142" y="3140968"/>
              <a:ext cx="912164" cy="1816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292081" y="1844824"/>
            <a:ext cx="3571931" cy="1300483"/>
            <a:chOff x="-653233" y="2174848"/>
            <a:chExt cx="3571931" cy="1300483"/>
          </a:xfrm>
        </p:grpSpPr>
        <p:sp>
          <p:nvSpPr>
            <p:cNvPr id="30" name="타원 29"/>
            <p:cNvSpPr/>
            <p:nvPr/>
          </p:nvSpPr>
          <p:spPr>
            <a:xfrm>
              <a:off x="642909" y="2174848"/>
              <a:ext cx="2275789" cy="130048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체성분</a:t>
              </a:r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분석 항목</a:t>
              </a:r>
              <a:endPara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1" name="직선 화살표 연결선 30"/>
            <p:cNvCxnSpPr>
              <a:stCxn id="30" idx="2"/>
            </p:cNvCxnSpPr>
            <p:nvPr/>
          </p:nvCxnSpPr>
          <p:spPr>
            <a:xfrm flipH="1">
              <a:off x="-653233" y="2825090"/>
              <a:ext cx="1296142" cy="2858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737537" y="3351522"/>
            <a:ext cx="2953993" cy="2554635"/>
            <a:chOff x="5737537" y="3351522"/>
            <a:chExt cx="2953993" cy="2554635"/>
          </a:xfrm>
        </p:grpSpPr>
        <p:sp>
          <p:nvSpPr>
            <p:cNvPr id="27" name="오른쪽 중괄호 26"/>
            <p:cNvSpPr/>
            <p:nvPr/>
          </p:nvSpPr>
          <p:spPr>
            <a:xfrm>
              <a:off x="5737537" y="3351522"/>
              <a:ext cx="817609" cy="2554635"/>
            </a:xfrm>
            <a:prstGeom prst="rightBrace">
              <a:avLst>
                <a:gd name="adj1" fmla="val 78113"/>
                <a:gd name="adj2" fmla="val 5000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535784" y="3908759"/>
              <a:ext cx="2155746" cy="1440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건강 측정 정보 </a:t>
              </a:r>
              <a:endPara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66096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36512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통계정보 조회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7984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2804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Picture 8" descr="C:\Users\Administrator\Desktop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43160"/>
            <a:ext cx="2448272" cy="394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C:\Users\DELAB\Downloads\Screenshot_2014-06-13-00-39-3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043160"/>
            <a:ext cx="2448272" cy="3975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그룹 29"/>
          <p:cNvGrpSpPr/>
          <p:nvPr/>
        </p:nvGrpSpPr>
        <p:grpSpPr>
          <a:xfrm>
            <a:off x="4861884" y="5229200"/>
            <a:ext cx="286180" cy="286180"/>
            <a:chOff x="-612576" y="3212976"/>
            <a:chExt cx="286180" cy="286180"/>
          </a:xfrm>
        </p:grpSpPr>
        <p:sp>
          <p:nvSpPr>
            <p:cNvPr id="31" name="타원 30"/>
            <p:cNvSpPr/>
            <p:nvPr/>
          </p:nvSpPr>
          <p:spPr>
            <a:xfrm>
              <a:off x="-612576" y="3212976"/>
              <a:ext cx="286180" cy="286180"/>
            </a:xfrm>
            <a:prstGeom prst="ellipse">
              <a:avLst/>
            </a:prstGeom>
            <a:solidFill>
              <a:schemeClr val="accent2">
                <a:shade val="51000"/>
                <a:satMod val="13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-546810" y="3273544"/>
              <a:ext cx="165044" cy="165044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51520" y="2852936"/>
            <a:ext cx="3055686" cy="2088232"/>
            <a:chOff x="642910" y="2602557"/>
            <a:chExt cx="2544314" cy="1440160"/>
          </a:xfrm>
        </p:grpSpPr>
        <p:sp>
          <p:nvSpPr>
            <p:cNvPr id="34" name="타원 33"/>
            <p:cNvSpPr/>
            <p:nvPr/>
          </p:nvSpPr>
          <p:spPr>
            <a:xfrm>
              <a:off x="642910" y="2602557"/>
              <a:ext cx="2088232" cy="14401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측정값 통계</a:t>
              </a:r>
              <a:endPara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그래프</a:t>
              </a:r>
              <a:endPara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체중</a:t>
              </a:r>
              <a:r>
                <a:rPr lang="en-US" altLang="ko-KR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ko-KR" altLang="en-US" sz="20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근육량</a:t>
              </a:r>
              <a:r>
                <a:rPr lang="en-US" altLang="ko-KR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20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체지방량</a:t>
              </a:r>
              <a:r>
                <a:rPr lang="en-US" altLang="ko-KR" sz="20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5" name="직선 화살표 연결선 34"/>
            <p:cNvCxnSpPr>
              <a:stCxn id="34" idx="6"/>
            </p:cNvCxnSpPr>
            <p:nvPr/>
          </p:nvCxnSpPr>
          <p:spPr>
            <a:xfrm flipV="1">
              <a:off x="2731142" y="3140968"/>
              <a:ext cx="456082" cy="18166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802728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운동하기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조깅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) - 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운동시작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91530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14165536" descr="EMB000008a06e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99863"/>
            <a:ext cx="2592288" cy="37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3" name="Picture 13" descr="http://cfile5.uf.tistory.com/image/01288C3C5192587916322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000" b="99000" l="9398" r="89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1530" y="1540788"/>
            <a:ext cx="257069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003537" y="2492896"/>
            <a:ext cx="3888943" cy="4048125"/>
            <a:chOff x="5147553" y="2610139"/>
            <a:chExt cx="3888943" cy="4048125"/>
          </a:xfrm>
        </p:grpSpPr>
        <p:pic>
          <p:nvPicPr>
            <p:cNvPr id="5139" name="Picture 19" descr="http://cfile29.uf.tistory.com/image/024E8B3C51CEA3502738A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12043" b="95914" l="7714" r="964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553" y="2907843"/>
              <a:ext cx="3888943" cy="258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5" name="Picture 15" descr="http://images.gofreedownload.net/interracial-couple-jogging-or-exercising-23989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backgroundRemoval t="2353" b="59059" l="9319" r="9534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454" y="2610139"/>
              <a:ext cx="2657475" cy="404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3564814" y="2420888"/>
            <a:ext cx="286180" cy="286180"/>
            <a:chOff x="-612576" y="3212976"/>
            <a:chExt cx="286180" cy="286180"/>
          </a:xfrm>
        </p:grpSpPr>
        <p:sp>
          <p:nvSpPr>
            <p:cNvPr id="31" name="타원 30"/>
            <p:cNvSpPr/>
            <p:nvPr/>
          </p:nvSpPr>
          <p:spPr>
            <a:xfrm>
              <a:off x="-612576" y="3212976"/>
              <a:ext cx="286180" cy="286180"/>
            </a:xfrm>
            <a:prstGeom prst="ellipse">
              <a:avLst/>
            </a:prstGeom>
            <a:solidFill>
              <a:schemeClr val="accent2">
                <a:shade val="51000"/>
                <a:satMod val="13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-546810" y="3273544"/>
              <a:ext cx="165044" cy="165044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flipH="1">
            <a:off x="179512" y="2708920"/>
            <a:ext cx="2309716" cy="1080120"/>
            <a:chOff x="6146343" y="3908759"/>
            <a:chExt cx="2545187" cy="1440160"/>
          </a:xfrm>
        </p:grpSpPr>
        <p:sp>
          <p:nvSpPr>
            <p:cNvPr id="34" name="오른쪽 중괄호 33"/>
            <p:cNvSpPr/>
            <p:nvPr/>
          </p:nvSpPr>
          <p:spPr>
            <a:xfrm>
              <a:off x="6146343" y="4106846"/>
              <a:ext cx="408804" cy="1110802"/>
            </a:xfrm>
            <a:prstGeom prst="rightBrace">
              <a:avLst>
                <a:gd name="adj1" fmla="val 42676"/>
                <a:gd name="adj2" fmla="val 5000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535784" y="3908759"/>
              <a:ext cx="2155746" cy="1440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이동거리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시간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칼로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리</a:t>
              </a:r>
              <a:endPara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59521" y="4436095"/>
            <a:ext cx="2060633" cy="1040605"/>
            <a:chOff x="642909" y="2602557"/>
            <a:chExt cx="2060633" cy="1040605"/>
          </a:xfrm>
        </p:grpSpPr>
        <p:sp>
          <p:nvSpPr>
            <p:cNvPr id="37" name="타원 36"/>
            <p:cNvSpPr/>
            <p:nvPr/>
          </p:nvSpPr>
          <p:spPr>
            <a:xfrm>
              <a:off x="642909" y="2602557"/>
              <a:ext cx="1744215" cy="104060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맵과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현재 위치 및 이동 경로</a:t>
              </a:r>
              <a:endPara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8" name="직선 화살표 연결선 37"/>
            <p:cNvCxnSpPr>
              <a:stCxn id="37" idx="6"/>
            </p:cNvCxnSpPr>
            <p:nvPr/>
          </p:nvCxnSpPr>
          <p:spPr>
            <a:xfrm flipV="1">
              <a:off x="2387124" y="2891606"/>
              <a:ext cx="316418" cy="2312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771800" y="2716378"/>
            <a:ext cx="2048068" cy="1191075"/>
            <a:chOff x="2771800" y="2716378"/>
            <a:chExt cx="2048068" cy="1191075"/>
          </a:xfrm>
        </p:grpSpPr>
        <p:grpSp>
          <p:nvGrpSpPr>
            <p:cNvPr id="45" name="그룹 44"/>
            <p:cNvGrpSpPr/>
            <p:nvPr/>
          </p:nvGrpSpPr>
          <p:grpSpPr>
            <a:xfrm>
              <a:off x="2771800" y="2716378"/>
              <a:ext cx="286180" cy="286180"/>
              <a:chOff x="-612576" y="3212976"/>
              <a:chExt cx="286180" cy="28618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-612576" y="3212976"/>
                <a:ext cx="286180" cy="286180"/>
              </a:xfrm>
              <a:prstGeom prst="ellipse">
                <a:avLst/>
              </a:prstGeom>
              <a:solidFill>
                <a:schemeClr val="accent2">
                  <a:shade val="51000"/>
                  <a:satMod val="13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-546810" y="3273544"/>
                <a:ext cx="165044" cy="1650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275856" y="3445788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운동시작</a:t>
              </a:r>
              <a:r>
                <a:rPr lang="en-US" altLang="ko-KR" sz="24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!</a:t>
              </a:r>
              <a:endPara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27" name="직선 화살표 연결선 26"/>
            <p:cNvCxnSpPr>
              <a:stCxn id="19" idx="1"/>
              <a:endCxn id="46" idx="5"/>
            </p:cNvCxnSpPr>
            <p:nvPr/>
          </p:nvCxnSpPr>
          <p:spPr>
            <a:xfrm flipH="1" flipV="1">
              <a:off x="3016070" y="2960648"/>
              <a:ext cx="259786" cy="71597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802728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_x214165536" descr="EMB000008a06e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31005"/>
            <a:ext cx="2592288" cy="37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0" y="6419850"/>
            <a:ext cx="9144000" cy="438150"/>
          </a:xfrm>
          <a:prstGeom prst="rect">
            <a:avLst/>
          </a:prstGeom>
          <a:solidFill>
            <a:srgbClr val="AA0638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96" y="737216"/>
            <a:ext cx="3357009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10253F"/>
                </a:solidFill>
                <a:latin typeface="HY견고딕" pitchFamily="18" charset="-127"/>
                <a:ea typeface="HY견고딕" pitchFamily="18" charset="-127"/>
              </a:rPr>
              <a:t>시스템 구성 및 기능</a:t>
            </a:r>
            <a:endParaRPr lang="ko-KR" altLang="en-US" sz="28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525760"/>
            <a:ext cx="9144000" cy="45720"/>
          </a:xfrm>
          <a:prstGeom prst="rect">
            <a:avLst/>
          </a:prstGeom>
          <a:solidFill>
            <a:srgbClr val="A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5786" y="1643050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운동하기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조깅</a:t>
            </a:r>
            <a:r>
              <a:rPr lang="en-US" altLang="ko-KR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)- </a:t>
            </a:r>
            <a:r>
              <a: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운동종료 및 결과</a:t>
            </a:r>
            <a:endParaRPr lang="en-US" altLang="ko-KR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10253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1472" y="1785926"/>
            <a:ext cx="142876" cy="142876"/>
          </a:xfrm>
          <a:prstGeom prst="ellipse">
            <a:avLst/>
          </a:prstGeom>
          <a:solidFill>
            <a:srgbClr val="AA06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19522" y="5877272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rgbClr val="EF0B6D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2000" dirty="0" smtClean="0">
              <a:ln>
                <a:solidFill>
                  <a:schemeClr val="bg1">
                    <a:alpha val="55000"/>
                  </a:schemeClr>
                </a:solidFill>
              </a:ln>
              <a:solidFill>
                <a:srgbClr val="EF0B6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14167376" descr="EMB000008a06ea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3588" y="2204864"/>
            <a:ext cx="2664296" cy="387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214168096" descr="EMB000008a06e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04702"/>
            <a:ext cx="2520280" cy="38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883972" y="2636912"/>
            <a:ext cx="2048068" cy="1191075"/>
            <a:chOff x="2771800" y="2716378"/>
            <a:chExt cx="2048068" cy="1191075"/>
          </a:xfrm>
        </p:grpSpPr>
        <p:grpSp>
          <p:nvGrpSpPr>
            <p:cNvPr id="27" name="그룹 26"/>
            <p:cNvGrpSpPr/>
            <p:nvPr/>
          </p:nvGrpSpPr>
          <p:grpSpPr>
            <a:xfrm>
              <a:off x="2771800" y="2716378"/>
              <a:ext cx="286180" cy="286180"/>
              <a:chOff x="-612576" y="3212976"/>
              <a:chExt cx="286180" cy="28618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-612576" y="3212976"/>
                <a:ext cx="286180" cy="286180"/>
              </a:xfrm>
              <a:prstGeom prst="ellipse">
                <a:avLst/>
              </a:prstGeom>
              <a:solidFill>
                <a:schemeClr val="accent2">
                  <a:shade val="51000"/>
                  <a:satMod val="13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-546810" y="3273544"/>
                <a:ext cx="165044" cy="1650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275856" y="3445788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운동종료</a:t>
              </a:r>
              <a:r>
                <a:rPr lang="en-US" altLang="ko-KR" sz="2400" dirty="0" smtClean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!</a:t>
              </a:r>
              <a:endParaRPr lang="ko-KR" altLang="en-US" sz="2000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29" name="직선 화살표 연결선 28"/>
            <p:cNvCxnSpPr>
              <a:stCxn id="28" idx="1"/>
              <a:endCxn id="30" idx="5"/>
            </p:cNvCxnSpPr>
            <p:nvPr/>
          </p:nvCxnSpPr>
          <p:spPr>
            <a:xfrm flipH="1" flipV="1">
              <a:off x="3016070" y="2960648"/>
              <a:ext cx="259786" cy="71597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6300191" y="3190775"/>
            <a:ext cx="2491813" cy="1150963"/>
            <a:chOff x="210862" y="1791442"/>
            <a:chExt cx="2491813" cy="1150963"/>
          </a:xfrm>
        </p:grpSpPr>
        <p:sp>
          <p:nvSpPr>
            <p:cNvPr id="33" name="타원 32"/>
            <p:cNvSpPr/>
            <p:nvPr/>
          </p:nvSpPr>
          <p:spPr>
            <a:xfrm>
              <a:off x="642908" y="1791442"/>
              <a:ext cx="2059767" cy="115096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달린 구간이 </a:t>
              </a:r>
              <a:r>
                <a:rPr lang="ko-KR" altLang="en-US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맵에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표시됨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4" name="직선 화살표 연결선 33"/>
            <p:cNvCxnSpPr>
              <a:stCxn id="33" idx="2"/>
            </p:cNvCxnSpPr>
            <p:nvPr/>
          </p:nvCxnSpPr>
          <p:spPr>
            <a:xfrm flipH="1">
              <a:off x="210862" y="2366924"/>
              <a:ext cx="432046" cy="5754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8838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ln>
              <a:solidFill>
                <a:schemeClr val="bg1">
                  <a:alpha val="55000"/>
                </a:schemeClr>
              </a:solidFill>
            </a:ln>
            <a:solidFill>
              <a:srgbClr val="EF0B6D"/>
            </a:solidFill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351</Words>
  <Application>Microsoft Office PowerPoint</Application>
  <PresentationFormat>화면 슬라이드 쇼(4:3)</PresentationFormat>
  <Paragraphs>128</Paragraphs>
  <Slides>20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beans</dc:creator>
  <cp:lastModifiedBy>user</cp:lastModifiedBy>
  <cp:revision>282</cp:revision>
  <dcterms:created xsi:type="dcterms:W3CDTF">2010-06-02T04:00:56Z</dcterms:created>
  <dcterms:modified xsi:type="dcterms:W3CDTF">2014-11-29T09:37:55Z</dcterms:modified>
</cp:coreProperties>
</file>